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76" r:id="rId2"/>
    <p:sldId id="271" r:id="rId3"/>
    <p:sldId id="274" r:id="rId4"/>
    <p:sldId id="272" r:id="rId5"/>
    <p:sldId id="273" r:id="rId6"/>
    <p:sldId id="256" r:id="rId7"/>
    <p:sldId id="257" r:id="rId8"/>
    <p:sldId id="263" r:id="rId9"/>
    <p:sldId id="267" r:id="rId10"/>
    <p:sldId id="264" r:id="rId11"/>
    <p:sldId id="265" r:id="rId12"/>
    <p:sldId id="266" r:id="rId13"/>
    <p:sldId id="268" r:id="rId14"/>
    <p:sldId id="269" r:id="rId15"/>
    <p:sldId id="260" r:id="rId16"/>
    <p:sldId id="270" r:id="rId17"/>
    <p:sldId id="277" r:id="rId18"/>
  </p:sldIdLst>
  <p:sldSz cx="18288000" cy="10287000"/>
  <p:notesSz cx="6858000" cy="9144000"/>
  <p:embeddedFontLst>
    <p:embeddedFont>
      <p:font typeface="Calibri" panose="020F0502020204030204" pitchFamily="34" charset="0"/>
      <p:regular r:id="rId20"/>
      <p:bold r:id="rId21"/>
      <p:italic r:id="rId22"/>
      <p:boldItalic r:id="rId23"/>
    </p:embeddedFont>
    <p:embeddedFont>
      <p:font typeface="Cooper Hewitt" panose="020B0604020202020204" charset="0"/>
      <p:regular r:id="rId24"/>
    </p:embeddedFont>
    <p:embeddedFont>
      <p:font typeface="Montserrat" panose="00000500000000000000" pitchFamily="2"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5" d="100"/>
          <a:sy n="35" d="100"/>
        </p:scale>
        <p:origin x="110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18.02.2022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TextBox 6">
            <a:extLst>
              <a:ext uri="{FF2B5EF4-FFF2-40B4-BE49-F238E27FC236}">
                <a16:creationId xmlns:a16="http://schemas.microsoft.com/office/drawing/2014/main" id="{0FF5F66A-5313-49F7-9FBA-9EFDDB4E3E9E}"/>
              </a:ext>
            </a:extLst>
          </p:cNvPr>
          <p:cNvSpPr txBox="1"/>
          <p:nvPr userDrawn="1"/>
        </p:nvSpPr>
        <p:spPr>
          <a:xfrm>
            <a:off x="13563600" y="9882616"/>
            <a:ext cx="4724400" cy="369332"/>
          </a:xfrm>
          <a:prstGeom prst="rect">
            <a:avLst/>
          </a:prstGeom>
          <a:noFill/>
        </p:spPr>
        <p:txBody>
          <a:bodyPr wrap="square">
            <a:spAutoFit/>
          </a:bodyPr>
          <a:lstStyle/>
          <a:p>
            <a:pPr algn="r"/>
            <a:r>
              <a:rPr lang="en-GB" dirty="0">
                <a:latin typeface="Montserrat" panose="00000500000000000000" pitchFamily="2" charset="0"/>
              </a:rPr>
              <a:t>© All Rights Reserved. Dream VC 2022.</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TextBox 4">
            <a:extLst>
              <a:ext uri="{FF2B5EF4-FFF2-40B4-BE49-F238E27FC236}">
                <a16:creationId xmlns:a16="http://schemas.microsoft.com/office/drawing/2014/main" id="{884645AA-A758-4948-96BD-3ECAFBFC2588}"/>
              </a:ext>
            </a:extLst>
          </p:cNvPr>
          <p:cNvSpPr txBox="1"/>
          <p:nvPr userDrawn="1"/>
        </p:nvSpPr>
        <p:spPr>
          <a:xfrm>
            <a:off x="13563600" y="9882616"/>
            <a:ext cx="4724400" cy="369332"/>
          </a:xfrm>
          <a:prstGeom prst="rect">
            <a:avLst/>
          </a:prstGeom>
          <a:noFill/>
        </p:spPr>
        <p:txBody>
          <a:bodyPr wrap="square">
            <a:spAutoFit/>
          </a:bodyPr>
          <a:lstStyle/>
          <a:p>
            <a:pPr algn="r"/>
            <a:r>
              <a:rPr lang="en-GB" dirty="0">
                <a:latin typeface="Montserrat" panose="00000500000000000000" pitchFamily="2" charset="0"/>
              </a:rPr>
              <a:t>© All Rights Reserved. Dream VC 2022.</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mailto:brand@dream-vc.com"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www.linkedin.com/company/dream-vc"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1A8EB-A917-486B-A2A8-6532EEA38AD6}"/>
              </a:ext>
            </a:extLst>
          </p:cNvPr>
          <p:cNvSpPr>
            <a:spLocks noGrp="1"/>
          </p:cNvSpPr>
          <p:nvPr>
            <p:ph type="ctrTitle"/>
          </p:nvPr>
        </p:nvSpPr>
        <p:spPr/>
        <p:txBody>
          <a:bodyPr>
            <a:normAutofit/>
          </a:bodyPr>
          <a:lstStyle/>
          <a:p>
            <a:r>
              <a:rPr lang="en-GB" sz="3200" b="1" dirty="0">
                <a:solidFill>
                  <a:srgbClr val="7030A0"/>
                </a:solidFill>
                <a:latin typeface="Montserrat" panose="00000500000000000000" pitchFamily="2" charset="0"/>
                <a:ea typeface="+mn-ea"/>
                <a:cs typeface="+mn-cs"/>
              </a:rPr>
              <a:t>Dream VC Brand Guidelines</a:t>
            </a:r>
          </a:p>
        </p:txBody>
      </p:sp>
      <p:sp>
        <p:nvSpPr>
          <p:cNvPr id="3" name="Subtitle 2">
            <a:extLst>
              <a:ext uri="{FF2B5EF4-FFF2-40B4-BE49-F238E27FC236}">
                <a16:creationId xmlns:a16="http://schemas.microsoft.com/office/drawing/2014/main" id="{7836ECFB-FA04-47F8-9090-D359A893C129}"/>
              </a:ext>
            </a:extLst>
          </p:cNvPr>
          <p:cNvSpPr>
            <a:spLocks noGrp="1"/>
          </p:cNvSpPr>
          <p:nvPr>
            <p:ph type="subTitle" idx="1"/>
          </p:nvPr>
        </p:nvSpPr>
        <p:spPr>
          <a:xfrm>
            <a:off x="685800" y="3886200"/>
            <a:ext cx="16230600" cy="2171700"/>
          </a:xfrm>
        </p:spPr>
        <p:txBody>
          <a:bodyPr>
            <a:noAutofit/>
          </a:bodyPr>
          <a:lstStyle/>
          <a:p>
            <a:pPr algn="just"/>
            <a:r>
              <a:rPr lang="en-GB" dirty="0">
                <a:solidFill>
                  <a:schemeClr val="tx1"/>
                </a:solidFill>
                <a:effectLst/>
                <a:latin typeface="Montserrat" panose="00000500000000000000" pitchFamily="2" charset="0"/>
              </a:rPr>
              <a:t>Have a read if you have questions or thoughts about how to use the Dream VC Brand colours or descriptions. Don't worry - it's not too long and there's not much legal jargon! Got more questions or not sure about your use case? Email </a:t>
            </a:r>
            <a:r>
              <a:rPr lang="en-GB" u="sng" dirty="0">
                <a:solidFill>
                  <a:schemeClr val="tx1"/>
                </a:solidFill>
                <a:effectLst/>
                <a:latin typeface="Montserrat" panose="00000500000000000000" pitchFamily="2" charset="0"/>
              </a:rPr>
              <a:t>brand@dream-vc.com</a:t>
            </a:r>
            <a:r>
              <a:rPr lang="en-GB" dirty="0">
                <a:solidFill>
                  <a:schemeClr val="tx1"/>
                </a:solidFill>
                <a:effectLst/>
                <a:latin typeface="Montserrat" panose="00000500000000000000" pitchFamily="2" charset="0"/>
              </a:rPr>
              <a:t> and we'll be happy to clarify it for you. </a:t>
            </a:r>
            <a:endParaRPr lang="en-GB" dirty="0">
              <a:solidFill>
                <a:schemeClr val="tx1"/>
              </a:solidFill>
              <a:latin typeface="Montserrat" panose="00000500000000000000" pitchFamily="2" charset="0"/>
            </a:endParaRPr>
          </a:p>
        </p:txBody>
      </p:sp>
    </p:spTree>
    <p:extLst>
      <p:ext uri="{BB962C8B-B14F-4D97-AF65-F5344CB8AC3E}">
        <p14:creationId xmlns:p14="http://schemas.microsoft.com/office/powerpoint/2010/main" val="3021379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7EF68C-BFB1-4955-AE0D-34F86A0B64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2096" y="571500"/>
            <a:ext cx="13703808" cy="9144000"/>
          </a:xfrm>
          <a:prstGeom prst="rect">
            <a:avLst/>
          </a:prstGeom>
        </p:spPr>
      </p:pic>
      <p:sp>
        <p:nvSpPr>
          <p:cNvPr id="3" name="TextBox 4">
            <a:extLst>
              <a:ext uri="{FF2B5EF4-FFF2-40B4-BE49-F238E27FC236}">
                <a16:creationId xmlns:a16="http://schemas.microsoft.com/office/drawing/2014/main" id="{4327588C-8948-4EE2-9EF1-D1BA89DF0698}"/>
              </a:ext>
            </a:extLst>
          </p:cNvPr>
          <p:cNvSpPr txBox="1"/>
          <p:nvPr/>
        </p:nvSpPr>
        <p:spPr>
          <a:xfrm>
            <a:off x="6146415" y="9783921"/>
            <a:ext cx="5995169" cy="535083"/>
          </a:xfrm>
          <a:prstGeom prst="rect">
            <a:avLst/>
          </a:prstGeom>
        </p:spPr>
        <p:txBody>
          <a:bodyPr lIns="0" tIns="0" rIns="0" bIns="0" rtlCol="0" anchor="t">
            <a:spAutoFit/>
          </a:bodyPr>
          <a:lstStyle/>
          <a:p>
            <a:pPr algn="ctr">
              <a:lnSpc>
                <a:spcPts val="4409"/>
              </a:lnSpc>
            </a:pPr>
            <a:r>
              <a:rPr lang="en-US" sz="3150" dirty="0">
                <a:solidFill>
                  <a:srgbClr val="000000"/>
                </a:solidFill>
                <a:latin typeface="Montserrat" panose="00000500000000000000" pitchFamily="2" charset="0"/>
              </a:rPr>
              <a:t>Mark and Cindy Pictures</a:t>
            </a:r>
          </a:p>
        </p:txBody>
      </p:sp>
    </p:spTree>
    <p:extLst>
      <p:ext uri="{BB962C8B-B14F-4D97-AF65-F5344CB8AC3E}">
        <p14:creationId xmlns:p14="http://schemas.microsoft.com/office/powerpoint/2010/main" val="569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2F0318-BE30-4E81-9EED-A2699E9CCD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2096" y="571500"/>
            <a:ext cx="13703808" cy="9144000"/>
          </a:xfrm>
          <a:prstGeom prst="rect">
            <a:avLst/>
          </a:prstGeom>
        </p:spPr>
      </p:pic>
      <p:sp>
        <p:nvSpPr>
          <p:cNvPr id="4" name="TextBox 4">
            <a:extLst>
              <a:ext uri="{FF2B5EF4-FFF2-40B4-BE49-F238E27FC236}">
                <a16:creationId xmlns:a16="http://schemas.microsoft.com/office/drawing/2014/main" id="{27A7ADAF-7BDF-4102-9193-F6A31D32C556}"/>
              </a:ext>
            </a:extLst>
          </p:cNvPr>
          <p:cNvSpPr txBox="1"/>
          <p:nvPr/>
        </p:nvSpPr>
        <p:spPr>
          <a:xfrm>
            <a:off x="6146415" y="9783921"/>
            <a:ext cx="5995169" cy="535083"/>
          </a:xfrm>
          <a:prstGeom prst="rect">
            <a:avLst/>
          </a:prstGeom>
        </p:spPr>
        <p:txBody>
          <a:bodyPr lIns="0" tIns="0" rIns="0" bIns="0" rtlCol="0" anchor="t">
            <a:spAutoFit/>
          </a:bodyPr>
          <a:lstStyle/>
          <a:p>
            <a:pPr algn="ctr">
              <a:lnSpc>
                <a:spcPts val="4409"/>
              </a:lnSpc>
            </a:pPr>
            <a:r>
              <a:rPr lang="en-US" sz="3150" dirty="0">
                <a:solidFill>
                  <a:srgbClr val="000000"/>
                </a:solidFill>
                <a:latin typeface="Montserrat" panose="00000500000000000000" pitchFamily="2" charset="0"/>
              </a:rPr>
              <a:t>Mark and Cindy Pictures</a:t>
            </a:r>
          </a:p>
        </p:txBody>
      </p:sp>
    </p:spTree>
    <p:extLst>
      <p:ext uri="{BB962C8B-B14F-4D97-AF65-F5344CB8AC3E}">
        <p14:creationId xmlns:p14="http://schemas.microsoft.com/office/powerpoint/2010/main" val="235152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CB727B-E676-4F60-8011-1CFE547D64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2096" y="571500"/>
            <a:ext cx="13703808" cy="9144000"/>
          </a:xfrm>
          <a:prstGeom prst="rect">
            <a:avLst/>
          </a:prstGeom>
        </p:spPr>
      </p:pic>
      <p:sp>
        <p:nvSpPr>
          <p:cNvPr id="5" name="TextBox 4">
            <a:extLst>
              <a:ext uri="{FF2B5EF4-FFF2-40B4-BE49-F238E27FC236}">
                <a16:creationId xmlns:a16="http://schemas.microsoft.com/office/drawing/2014/main" id="{2F4F319F-586E-4C6E-AA92-8D1CD7D5F3DE}"/>
              </a:ext>
            </a:extLst>
          </p:cNvPr>
          <p:cNvSpPr txBox="1"/>
          <p:nvPr/>
        </p:nvSpPr>
        <p:spPr>
          <a:xfrm>
            <a:off x="6146415" y="9783921"/>
            <a:ext cx="5995169" cy="535083"/>
          </a:xfrm>
          <a:prstGeom prst="rect">
            <a:avLst/>
          </a:prstGeom>
        </p:spPr>
        <p:txBody>
          <a:bodyPr lIns="0" tIns="0" rIns="0" bIns="0" rtlCol="0" anchor="t">
            <a:spAutoFit/>
          </a:bodyPr>
          <a:lstStyle/>
          <a:p>
            <a:pPr algn="ctr">
              <a:lnSpc>
                <a:spcPts val="4409"/>
              </a:lnSpc>
            </a:pPr>
            <a:r>
              <a:rPr lang="en-US" sz="3150" dirty="0">
                <a:solidFill>
                  <a:srgbClr val="000000"/>
                </a:solidFill>
                <a:latin typeface="Montserrat" panose="00000500000000000000" pitchFamily="2" charset="0"/>
              </a:rPr>
              <a:t>Mark and Cindy Pictures</a:t>
            </a:r>
          </a:p>
        </p:txBody>
      </p:sp>
    </p:spTree>
    <p:extLst>
      <p:ext uri="{BB962C8B-B14F-4D97-AF65-F5344CB8AC3E}">
        <p14:creationId xmlns:p14="http://schemas.microsoft.com/office/powerpoint/2010/main" val="3790474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4F319F-586E-4C6E-AA92-8D1CD7D5F3DE}"/>
              </a:ext>
            </a:extLst>
          </p:cNvPr>
          <p:cNvSpPr txBox="1"/>
          <p:nvPr/>
        </p:nvSpPr>
        <p:spPr>
          <a:xfrm>
            <a:off x="6146415" y="9783921"/>
            <a:ext cx="5995169" cy="535083"/>
          </a:xfrm>
          <a:prstGeom prst="rect">
            <a:avLst/>
          </a:prstGeom>
        </p:spPr>
        <p:txBody>
          <a:bodyPr lIns="0" tIns="0" rIns="0" bIns="0" rtlCol="0" anchor="t">
            <a:spAutoFit/>
          </a:bodyPr>
          <a:lstStyle/>
          <a:p>
            <a:pPr algn="ctr">
              <a:lnSpc>
                <a:spcPts val="4409"/>
              </a:lnSpc>
            </a:pPr>
            <a:r>
              <a:rPr lang="en-US" sz="3150" dirty="0">
                <a:solidFill>
                  <a:srgbClr val="000000"/>
                </a:solidFill>
                <a:latin typeface="Montserrat" panose="00000500000000000000" pitchFamily="2" charset="0"/>
              </a:rPr>
              <a:t>Mark and Cindy Pictures</a:t>
            </a:r>
          </a:p>
        </p:txBody>
      </p:sp>
      <p:pic>
        <p:nvPicPr>
          <p:cNvPr id="7" name="Picture 6">
            <a:extLst>
              <a:ext uri="{FF2B5EF4-FFF2-40B4-BE49-F238E27FC236}">
                <a16:creationId xmlns:a16="http://schemas.microsoft.com/office/drawing/2014/main" id="{F5DF4CC7-F209-4BA5-A9C0-BD7EDEB1B6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2095" y="571500"/>
            <a:ext cx="13703808" cy="9143999"/>
          </a:xfrm>
          <a:prstGeom prst="rect">
            <a:avLst/>
          </a:prstGeom>
        </p:spPr>
      </p:pic>
    </p:spTree>
    <p:extLst>
      <p:ext uri="{BB962C8B-B14F-4D97-AF65-F5344CB8AC3E}">
        <p14:creationId xmlns:p14="http://schemas.microsoft.com/office/powerpoint/2010/main" val="3160831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96A2C3-42E6-4164-B869-48770C0AB7B6}"/>
              </a:ext>
            </a:extLst>
          </p:cNvPr>
          <p:cNvSpPr txBox="1"/>
          <p:nvPr/>
        </p:nvSpPr>
        <p:spPr>
          <a:xfrm>
            <a:off x="710183" y="1219200"/>
            <a:ext cx="5995169" cy="1063496"/>
          </a:xfrm>
          <a:prstGeom prst="rect">
            <a:avLst/>
          </a:prstGeom>
        </p:spPr>
        <p:txBody>
          <a:bodyPr lIns="0" tIns="0" rIns="0" bIns="0" rtlCol="0" anchor="t">
            <a:spAutoFit/>
          </a:bodyPr>
          <a:lstStyle/>
          <a:p>
            <a:pPr algn="ctr">
              <a:lnSpc>
                <a:spcPts val="4409"/>
              </a:lnSpc>
            </a:pPr>
            <a:r>
              <a:rPr lang="en-US" sz="2400" b="1" dirty="0">
                <a:solidFill>
                  <a:srgbClr val="000000"/>
                </a:solidFill>
                <a:latin typeface="Montserrat" panose="00000500000000000000" pitchFamily="2" charset="0"/>
              </a:rPr>
              <a:t>Dream VC Description Medium Length – From Dream VC LinkedIn</a:t>
            </a:r>
          </a:p>
        </p:txBody>
      </p:sp>
      <p:sp>
        <p:nvSpPr>
          <p:cNvPr id="3" name="TextBox 2">
            <a:extLst>
              <a:ext uri="{FF2B5EF4-FFF2-40B4-BE49-F238E27FC236}">
                <a16:creationId xmlns:a16="http://schemas.microsoft.com/office/drawing/2014/main" id="{FB4BBFDC-5F9B-47AD-93D2-F46BF0B76341}"/>
              </a:ext>
            </a:extLst>
          </p:cNvPr>
          <p:cNvSpPr txBox="1"/>
          <p:nvPr/>
        </p:nvSpPr>
        <p:spPr>
          <a:xfrm>
            <a:off x="11531079" y="1224760"/>
            <a:ext cx="5995169" cy="1063496"/>
          </a:xfrm>
          <a:prstGeom prst="rect">
            <a:avLst/>
          </a:prstGeom>
        </p:spPr>
        <p:txBody>
          <a:bodyPr lIns="0" tIns="0" rIns="0" bIns="0" rtlCol="0" anchor="t">
            <a:spAutoFit/>
          </a:bodyPr>
          <a:lstStyle/>
          <a:p>
            <a:pPr algn="ctr">
              <a:lnSpc>
                <a:spcPts val="4409"/>
              </a:lnSpc>
            </a:pPr>
            <a:r>
              <a:rPr lang="en-US" sz="2400" b="1" dirty="0">
                <a:solidFill>
                  <a:srgbClr val="000000"/>
                </a:solidFill>
                <a:latin typeface="Montserrat" panose="00000500000000000000" pitchFamily="2" charset="0"/>
              </a:rPr>
              <a:t>Dream VC Description Short Length – From Dream VC Website</a:t>
            </a:r>
          </a:p>
        </p:txBody>
      </p:sp>
      <p:sp>
        <p:nvSpPr>
          <p:cNvPr id="4" name="TextBox 3">
            <a:extLst>
              <a:ext uri="{FF2B5EF4-FFF2-40B4-BE49-F238E27FC236}">
                <a16:creationId xmlns:a16="http://schemas.microsoft.com/office/drawing/2014/main" id="{03DE96A3-A57C-49A3-91EE-5B86AC93D33D}"/>
              </a:ext>
            </a:extLst>
          </p:cNvPr>
          <p:cNvSpPr txBox="1"/>
          <p:nvPr/>
        </p:nvSpPr>
        <p:spPr>
          <a:xfrm>
            <a:off x="761752" y="2786860"/>
            <a:ext cx="5995169" cy="7306680"/>
          </a:xfrm>
          <a:prstGeom prst="rect">
            <a:avLst/>
          </a:prstGeom>
        </p:spPr>
        <p:txBody>
          <a:bodyPr lIns="0" tIns="0" rIns="0" bIns="0" rtlCol="0" anchor="t">
            <a:spAutoFit/>
          </a:bodyPr>
          <a:lstStyle/>
          <a:p>
            <a:pPr algn="just">
              <a:lnSpc>
                <a:spcPts val="4409"/>
              </a:lnSpc>
            </a:pPr>
            <a:r>
              <a:rPr lang="en-GB" sz="3200" b="0" i="0" dirty="0">
                <a:effectLst/>
              </a:rPr>
              <a:t>Dream VC is an investor accelerator and community-driven platform providing rigorous remote programmes for aspiring African investors </a:t>
            </a:r>
            <a:r>
              <a:rPr lang="en-GB" sz="3200" b="0" i="0" dirty="0" err="1">
                <a:effectLst/>
              </a:rPr>
              <a:t>centering</a:t>
            </a:r>
            <a:r>
              <a:rPr lang="en-GB" sz="3200" b="0" i="0" dirty="0">
                <a:effectLst/>
              </a:rPr>
              <a:t> around venture capital. Dream VC aims to </a:t>
            </a:r>
            <a:r>
              <a:rPr lang="en-GB" sz="3200" b="0" i="0" dirty="0" err="1">
                <a:effectLst/>
              </a:rPr>
              <a:t>catalyze</a:t>
            </a:r>
            <a:r>
              <a:rPr lang="en-GB" sz="3200" b="0" i="0" dirty="0">
                <a:effectLst/>
              </a:rPr>
              <a:t> the next generation of African investors, with a particular focus on driven and underrepresented individuals (homegrown Africans, diaspora, and beyond) who wish to be impactful ecosystem builders in their communities.</a:t>
            </a:r>
            <a:endParaRPr lang="en-US" sz="3150" dirty="0">
              <a:solidFill>
                <a:srgbClr val="000000"/>
              </a:solidFill>
            </a:endParaRPr>
          </a:p>
        </p:txBody>
      </p:sp>
      <p:sp>
        <p:nvSpPr>
          <p:cNvPr id="5" name="TextBox 4">
            <a:extLst>
              <a:ext uri="{FF2B5EF4-FFF2-40B4-BE49-F238E27FC236}">
                <a16:creationId xmlns:a16="http://schemas.microsoft.com/office/drawing/2014/main" id="{2B219293-0CB8-41ED-8BEF-4729A0B4ED23}"/>
              </a:ext>
            </a:extLst>
          </p:cNvPr>
          <p:cNvSpPr txBox="1"/>
          <p:nvPr/>
        </p:nvSpPr>
        <p:spPr>
          <a:xfrm>
            <a:off x="11531079" y="2786860"/>
            <a:ext cx="5995169" cy="3917098"/>
          </a:xfrm>
          <a:prstGeom prst="rect">
            <a:avLst/>
          </a:prstGeom>
        </p:spPr>
        <p:txBody>
          <a:bodyPr lIns="0" tIns="0" rIns="0" bIns="0" rtlCol="0" anchor="t">
            <a:spAutoFit/>
          </a:bodyPr>
          <a:lstStyle/>
          <a:p>
            <a:pPr algn="just">
              <a:lnSpc>
                <a:spcPts val="4409"/>
              </a:lnSpc>
            </a:pPr>
            <a:r>
              <a:rPr lang="en-GB" sz="3200" b="0" i="0" dirty="0">
                <a:effectLst/>
              </a:rPr>
              <a:t>Dream VC is a investor accelerator and community-driven educational platform providing rigorous remote programmes </a:t>
            </a:r>
            <a:r>
              <a:rPr lang="en-GB" sz="3200" b="0" i="0" dirty="0" err="1">
                <a:effectLst/>
              </a:rPr>
              <a:t>centered</a:t>
            </a:r>
            <a:r>
              <a:rPr lang="en-GB" sz="3200" b="0" i="0" dirty="0">
                <a:effectLst/>
              </a:rPr>
              <a:t> specifically around venture capital across Africa's startup ecosystems. </a:t>
            </a:r>
          </a:p>
          <a:p>
            <a:pPr algn="just">
              <a:lnSpc>
                <a:spcPts val="4409"/>
              </a:lnSpc>
            </a:pPr>
            <a:endParaRPr lang="en-GB" sz="3200" b="0" i="0" dirty="0">
              <a:effectLst/>
            </a:endParaRPr>
          </a:p>
        </p:txBody>
      </p:sp>
      <p:cxnSp>
        <p:nvCxnSpPr>
          <p:cNvPr id="7" name="Straight Connector 6">
            <a:extLst>
              <a:ext uri="{FF2B5EF4-FFF2-40B4-BE49-F238E27FC236}">
                <a16:creationId xmlns:a16="http://schemas.microsoft.com/office/drawing/2014/main" id="{BBB33CA1-79DE-445C-A849-3B4970A04171}"/>
              </a:ext>
            </a:extLst>
          </p:cNvPr>
          <p:cNvCxnSpPr/>
          <p:nvPr/>
        </p:nvCxnSpPr>
        <p:spPr>
          <a:xfrm>
            <a:off x="9195816" y="0"/>
            <a:ext cx="0" cy="10287000"/>
          </a:xfrm>
          <a:prstGeom prst="line">
            <a:avLst/>
          </a:prstGeom>
          <a:ln w="38100">
            <a:prstDash val="sys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00459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F4CF55-7FC4-486B-BDFF-5C0B2E65A3C0}"/>
              </a:ext>
            </a:extLst>
          </p:cNvPr>
          <p:cNvSpPr txBox="1"/>
          <p:nvPr/>
        </p:nvSpPr>
        <p:spPr>
          <a:xfrm>
            <a:off x="6146416" y="9751917"/>
            <a:ext cx="5995169" cy="535083"/>
          </a:xfrm>
          <a:prstGeom prst="rect">
            <a:avLst/>
          </a:prstGeom>
        </p:spPr>
        <p:txBody>
          <a:bodyPr lIns="0" tIns="0" rIns="0" bIns="0" rtlCol="0" anchor="t">
            <a:spAutoFit/>
          </a:bodyPr>
          <a:lstStyle/>
          <a:p>
            <a:pPr algn="ctr">
              <a:lnSpc>
                <a:spcPts val="4409"/>
              </a:lnSpc>
            </a:pPr>
            <a:r>
              <a:rPr lang="en-US" sz="3150" dirty="0">
                <a:solidFill>
                  <a:srgbClr val="000000"/>
                </a:solidFill>
                <a:latin typeface="Montserrat" panose="00000500000000000000" pitchFamily="2" charset="0"/>
              </a:rPr>
              <a:t>Biographies</a:t>
            </a:r>
          </a:p>
        </p:txBody>
      </p:sp>
      <p:sp>
        <p:nvSpPr>
          <p:cNvPr id="7" name="TextBox 6">
            <a:extLst>
              <a:ext uri="{FF2B5EF4-FFF2-40B4-BE49-F238E27FC236}">
                <a16:creationId xmlns:a16="http://schemas.microsoft.com/office/drawing/2014/main" id="{07954274-363E-416F-95C3-55882F06593C}"/>
              </a:ext>
            </a:extLst>
          </p:cNvPr>
          <p:cNvSpPr txBox="1"/>
          <p:nvPr/>
        </p:nvSpPr>
        <p:spPr>
          <a:xfrm>
            <a:off x="4572000" y="2635121"/>
            <a:ext cx="9144000" cy="5016758"/>
          </a:xfrm>
          <a:prstGeom prst="rect">
            <a:avLst/>
          </a:prstGeom>
          <a:noFill/>
        </p:spPr>
        <p:txBody>
          <a:bodyPr wrap="square">
            <a:spAutoFit/>
          </a:bodyPr>
          <a:lstStyle/>
          <a:p>
            <a:pPr algn="just"/>
            <a:r>
              <a:rPr lang="en-US" sz="2000" dirty="0">
                <a:latin typeface="Montserrat" panose="00000500000000000000" pitchFamily="2" charset="0"/>
              </a:rPr>
              <a:t>Mark is an entrepreneur, ecosystem builder and early-stage VC in Emerging Markets. Mark is currently  the co-founder and </a:t>
            </a:r>
            <a:r>
              <a:rPr lang="en-US" sz="2000" dirty="0" err="1">
                <a:latin typeface="Montserrat" panose="00000500000000000000" pitchFamily="2" charset="0"/>
              </a:rPr>
              <a:t>programme</a:t>
            </a:r>
            <a:r>
              <a:rPr lang="en-US" sz="2000" dirty="0">
                <a:latin typeface="Montserrat" panose="00000500000000000000" pitchFamily="2" charset="0"/>
              </a:rPr>
              <a:t> director of Dream VC, an investor accelerator and community-driven educational platform providing rigorous remote </a:t>
            </a:r>
            <a:r>
              <a:rPr lang="en-US" sz="2000" dirty="0" err="1">
                <a:latin typeface="Montserrat" panose="00000500000000000000" pitchFamily="2" charset="0"/>
              </a:rPr>
              <a:t>programmes</a:t>
            </a:r>
            <a:r>
              <a:rPr lang="en-US" sz="2000" dirty="0">
                <a:latin typeface="Montserrat" panose="00000500000000000000" pitchFamily="2" charset="0"/>
              </a:rPr>
              <a:t> centered around the venture capital industry across Africa's startup ecosystems. A multi-time founder, Mark has worked within VCs in the UK, US, Europe and Africa and actively advises, coaches and mentors several very early-stage West &amp; East African startups - who have gone on to raise upwards of $10m in Venture Financing, and joined programs like Google's BFFA, PioneerApp, TechStars and YC. Beyond these activities, Mark is an active startup mentor in 9+ Accelerators and Incubators at StartupBootcamp, Impact Hub Lagos, </a:t>
            </a:r>
            <a:r>
              <a:rPr lang="en-US" sz="2000" dirty="0" err="1">
                <a:latin typeface="Montserrat" panose="00000500000000000000" pitchFamily="2" charset="0"/>
              </a:rPr>
              <a:t>Seedstars</a:t>
            </a:r>
            <a:r>
              <a:rPr lang="en-US" sz="2000" dirty="0">
                <a:latin typeface="Montserrat" panose="00000500000000000000" pitchFamily="2" charset="0"/>
              </a:rPr>
              <a:t>, Founder Institute and Village Capital. Mark’s expertise centers around Venture Building, especially within the Consumer and Enterprise Technology sectors, but he actively works with startups in sectors including FinTech, </a:t>
            </a:r>
            <a:r>
              <a:rPr lang="en-US" sz="2000" dirty="0" err="1">
                <a:latin typeface="Montserrat" panose="00000500000000000000" pitchFamily="2" charset="0"/>
              </a:rPr>
              <a:t>AgriTech</a:t>
            </a:r>
            <a:r>
              <a:rPr lang="en-US" sz="2000" dirty="0">
                <a:latin typeface="Montserrat" panose="00000500000000000000" pitchFamily="2" charset="0"/>
              </a:rPr>
              <a:t>, Logistics and more.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F4CF55-7FC4-486B-BDFF-5C0B2E65A3C0}"/>
              </a:ext>
            </a:extLst>
          </p:cNvPr>
          <p:cNvSpPr txBox="1"/>
          <p:nvPr/>
        </p:nvSpPr>
        <p:spPr>
          <a:xfrm>
            <a:off x="6146416" y="9751917"/>
            <a:ext cx="5995169" cy="535083"/>
          </a:xfrm>
          <a:prstGeom prst="rect">
            <a:avLst/>
          </a:prstGeom>
        </p:spPr>
        <p:txBody>
          <a:bodyPr lIns="0" tIns="0" rIns="0" bIns="0" rtlCol="0" anchor="t">
            <a:spAutoFit/>
          </a:bodyPr>
          <a:lstStyle/>
          <a:p>
            <a:pPr algn="ctr">
              <a:lnSpc>
                <a:spcPts val="4409"/>
              </a:lnSpc>
            </a:pPr>
            <a:r>
              <a:rPr lang="en-US" sz="3150" dirty="0">
                <a:solidFill>
                  <a:srgbClr val="000000"/>
                </a:solidFill>
                <a:latin typeface="Montserrat" panose="00000500000000000000" pitchFamily="2" charset="0"/>
              </a:rPr>
              <a:t>Biographies</a:t>
            </a:r>
          </a:p>
        </p:txBody>
      </p:sp>
      <p:sp>
        <p:nvSpPr>
          <p:cNvPr id="8" name="TextBox 7">
            <a:extLst>
              <a:ext uri="{FF2B5EF4-FFF2-40B4-BE49-F238E27FC236}">
                <a16:creationId xmlns:a16="http://schemas.microsoft.com/office/drawing/2014/main" id="{1E146342-44E9-4734-B837-E9620EE29E68}"/>
              </a:ext>
            </a:extLst>
          </p:cNvPr>
          <p:cNvSpPr txBox="1"/>
          <p:nvPr/>
        </p:nvSpPr>
        <p:spPr>
          <a:xfrm>
            <a:off x="4572000" y="2635121"/>
            <a:ext cx="9144000" cy="5016758"/>
          </a:xfrm>
          <a:prstGeom prst="rect">
            <a:avLst/>
          </a:prstGeom>
          <a:noFill/>
        </p:spPr>
        <p:txBody>
          <a:bodyPr wrap="square">
            <a:spAutoFit/>
          </a:bodyPr>
          <a:lstStyle/>
          <a:p>
            <a:pPr algn="just"/>
            <a:r>
              <a:rPr lang="en-GB" sz="2000" dirty="0">
                <a:latin typeface="Montserrat" panose="00000500000000000000" pitchFamily="2" charset="0"/>
              </a:rPr>
              <a:t>Cindy is a former startup operator and entrepreneur turned ecosystem builder working on </a:t>
            </a:r>
            <a:r>
              <a:rPr lang="en-GB" sz="2000" dirty="0" err="1">
                <a:latin typeface="Montserrat" panose="00000500000000000000" pitchFamily="2" charset="0"/>
              </a:rPr>
              <a:t>catalyzing</a:t>
            </a:r>
            <a:r>
              <a:rPr lang="en-GB" sz="2000" dirty="0">
                <a:latin typeface="Montserrat" panose="00000500000000000000" pitchFamily="2" charset="0"/>
              </a:rPr>
              <a:t> the African investor pipeline.  Cindy is currently  the co-founder and programme director of Dream VC, an investor accelerator and community-driven educational platform providing rigorous remote programmes </a:t>
            </a:r>
            <a:r>
              <a:rPr lang="en-GB" sz="2000" dirty="0" err="1">
                <a:latin typeface="Montserrat" panose="00000500000000000000" pitchFamily="2" charset="0"/>
              </a:rPr>
              <a:t>centered</a:t>
            </a:r>
            <a:r>
              <a:rPr lang="en-GB" sz="2000" dirty="0">
                <a:latin typeface="Montserrat" panose="00000500000000000000" pitchFamily="2" charset="0"/>
              </a:rPr>
              <a:t> specifically around venture capital across Africa's startup ecosystems.  Prior to Dream VC, Cindy worked across many intersections of innovation and venture capital, from massive accelerators to lean venture studios to automation-driven investing platforms. Her niche is on the platform side of venture capital, with wide experience managing and engaging stakeholder relations at Moonshot House - an exclusive, invite-only global virtual ecosystem for financial institutions, venture capital firms, hedge funds, LPs, angel investors. She has also plugged into the fundraising side for 7 global venture capital funds ranging from the USA, Africa, Europe, and SEA - including vertical-specific funds such as Sisu Ventures (a gaming-focused VC). </a:t>
            </a:r>
          </a:p>
        </p:txBody>
      </p:sp>
    </p:spTree>
    <p:extLst>
      <p:ext uri="{BB962C8B-B14F-4D97-AF65-F5344CB8AC3E}">
        <p14:creationId xmlns:p14="http://schemas.microsoft.com/office/powerpoint/2010/main" val="249314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1A8EB-A917-486B-A2A8-6532EEA38AD6}"/>
              </a:ext>
            </a:extLst>
          </p:cNvPr>
          <p:cNvSpPr>
            <a:spLocks noGrp="1"/>
          </p:cNvSpPr>
          <p:nvPr>
            <p:ph type="ctrTitle"/>
          </p:nvPr>
        </p:nvSpPr>
        <p:spPr>
          <a:xfrm>
            <a:off x="457200" y="-6350"/>
            <a:ext cx="7772400" cy="1470025"/>
          </a:xfrm>
        </p:spPr>
        <p:txBody>
          <a:bodyPr>
            <a:normAutofit/>
          </a:bodyPr>
          <a:lstStyle/>
          <a:p>
            <a:r>
              <a:rPr lang="en-GB" sz="3200" b="1" dirty="0">
                <a:solidFill>
                  <a:srgbClr val="7030A0"/>
                </a:solidFill>
                <a:latin typeface="Montserrat" panose="00000500000000000000" pitchFamily="2" charset="0"/>
                <a:ea typeface="+mn-ea"/>
                <a:cs typeface="+mn-cs"/>
              </a:rPr>
              <a:t>Legal Disclaimer on Dream VC Trademarks</a:t>
            </a:r>
          </a:p>
        </p:txBody>
      </p:sp>
      <p:sp>
        <p:nvSpPr>
          <p:cNvPr id="3" name="Subtitle 2">
            <a:extLst>
              <a:ext uri="{FF2B5EF4-FFF2-40B4-BE49-F238E27FC236}">
                <a16:creationId xmlns:a16="http://schemas.microsoft.com/office/drawing/2014/main" id="{7836ECFB-FA04-47F8-9090-D359A893C129}"/>
              </a:ext>
            </a:extLst>
          </p:cNvPr>
          <p:cNvSpPr>
            <a:spLocks noGrp="1"/>
          </p:cNvSpPr>
          <p:nvPr>
            <p:ph type="subTitle" idx="1"/>
          </p:nvPr>
        </p:nvSpPr>
        <p:spPr>
          <a:xfrm>
            <a:off x="457200" y="1749425"/>
            <a:ext cx="16230600" cy="2171700"/>
          </a:xfrm>
        </p:spPr>
        <p:txBody>
          <a:bodyPr>
            <a:noAutofit/>
          </a:bodyPr>
          <a:lstStyle/>
          <a:p>
            <a:pPr algn="just"/>
            <a:r>
              <a:rPr lang="en-GB" dirty="0">
                <a:solidFill>
                  <a:schemeClr val="tx1"/>
                </a:solidFill>
                <a:effectLst/>
                <a:latin typeface="Montserrat" panose="00000500000000000000" pitchFamily="2" charset="0"/>
              </a:rPr>
              <a:t>By using the Dream VC trademarks and resources that are made available on this document, you agree to follow the Dream VC Trademark Guidelines in our Brand Guidelines — as well as our Terms of Service and all other Twitter rules and policies. If you have any questions, contact us at </a:t>
            </a:r>
            <a:r>
              <a:rPr lang="en-GB" dirty="0">
                <a:solidFill>
                  <a:schemeClr val="tx1"/>
                </a:solidFill>
                <a:effectLst/>
                <a:latin typeface="Montserrat" panose="00000500000000000000" pitchFamily="2" charset="0"/>
                <a:hlinkClick r:id="rId2"/>
              </a:rPr>
              <a:t>brand@dream-vc.com</a:t>
            </a:r>
            <a:r>
              <a:rPr lang="en-GB" dirty="0">
                <a:solidFill>
                  <a:schemeClr val="tx1"/>
                </a:solidFill>
                <a:effectLst/>
                <a:latin typeface="Montserrat" panose="00000500000000000000" pitchFamily="2" charset="0"/>
              </a:rPr>
              <a:t>.</a:t>
            </a:r>
          </a:p>
          <a:p>
            <a:pPr algn="just"/>
            <a:r>
              <a:rPr lang="en-GB" i="1" dirty="0">
                <a:solidFill>
                  <a:schemeClr val="tx1"/>
                </a:solidFill>
                <a:effectLst/>
                <a:latin typeface="Montserrat" panose="00000500000000000000" pitchFamily="2" charset="0"/>
              </a:rPr>
              <a:t>​​Please submit your request in English (non-English materials must come with translations).</a:t>
            </a:r>
            <a:endParaRPr lang="en-GB" i="1" dirty="0">
              <a:solidFill>
                <a:schemeClr val="tx1"/>
              </a:solidFill>
              <a:latin typeface="Montserrat" panose="00000500000000000000" pitchFamily="2" charset="0"/>
            </a:endParaRPr>
          </a:p>
        </p:txBody>
      </p:sp>
      <p:sp>
        <p:nvSpPr>
          <p:cNvPr id="4" name="Title 1">
            <a:extLst>
              <a:ext uri="{FF2B5EF4-FFF2-40B4-BE49-F238E27FC236}">
                <a16:creationId xmlns:a16="http://schemas.microsoft.com/office/drawing/2014/main" id="{312223FB-37B5-48DB-945E-0FD6482BC472}"/>
              </a:ext>
            </a:extLst>
          </p:cNvPr>
          <p:cNvSpPr txBox="1">
            <a:spLocks/>
          </p:cNvSpPr>
          <p:nvPr/>
        </p:nvSpPr>
        <p:spPr>
          <a:xfrm>
            <a:off x="457200" y="4721225"/>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rgbClr val="7030A0"/>
                </a:solidFill>
                <a:latin typeface="Montserrat" panose="00000500000000000000" pitchFamily="2" charset="0"/>
                <a:ea typeface="+mn-ea"/>
                <a:cs typeface="+mn-cs"/>
              </a:rPr>
              <a:t>Wider Logo, Image, Description Usage​</a:t>
            </a:r>
          </a:p>
        </p:txBody>
      </p:sp>
      <p:sp>
        <p:nvSpPr>
          <p:cNvPr id="5" name="Subtitle 2">
            <a:extLst>
              <a:ext uri="{FF2B5EF4-FFF2-40B4-BE49-F238E27FC236}">
                <a16:creationId xmlns:a16="http://schemas.microsoft.com/office/drawing/2014/main" id="{5D7F5B2C-C6D0-422E-8DB6-38777B466938}"/>
              </a:ext>
            </a:extLst>
          </p:cNvPr>
          <p:cNvSpPr txBox="1">
            <a:spLocks/>
          </p:cNvSpPr>
          <p:nvPr/>
        </p:nvSpPr>
        <p:spPr>
          <a:xfrm>
            <a:off x="457200" y="6477000"/>
            <a:ext cx="16230600" cy="21717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en-GB" dirty="0">
                <a:solidFill>
                  <a:schemeClr val="tx1"/>
                </a:solidFill>
                <a:latin typeface="Montserrat" panose="00000500000000000000" pitchFamily="2" charset="0"/>
              </a:rPr>
              <a:t>We want to protect our logo and our association with select firms, initiatives and activities as we strongly believe in actionable collaboration. Make sure to follow the guidelines outlined in our brand policies. Do not modify or distort our logo. Do you have questions about how to properly use our logo or other brand features? Email us at brand@dream-vc.com.​</a:t>
            </a:r>
          </a:p>
          <a:p>
            <a:pPr algn="just"/>
            <a:r>
              <a:rPr lang="en-GB" i="1" dirty="0">
                <a:solidFill>
                  <a:schemeClr val="tx1"/>
                </a:solidFill>
                <a:latin typeface="Montserrat" panose="00000500000000000000" pitchFamily="2" charset="0"/>
              </a:rPr>
              <a:t>Please submit your request in English (non-English materials must come with translations).</a:t>
            </a:r>
          </a:p>
        </p:txBody>
      </p:sp>
    </p:spTree>
    <p:extLst>
      <p:ext uri="{BB962C8B-B14F-4D97-AF65-F5344CB8AC3E}">
        <p14:creationId xmlns:p14="http://schemas.microsoft.com/office/powerpoint/2010/main" val="395931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con&#10;&#10;Description automatically generated">
            <a:extLst>
              <a:ext uri="{FF2B5EF4-FFF2-40B4-BE49-F238E27FC236}">
                <a16:creationId xmlns:a16="http://schemas.microsoft.com/office/drawing/2014/main" id="{DE68B26E-A717-40BE-990E-BEAEEE88BF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318789"/>
            <a:ext cx="3400900" cy="3391373"/>
          </a:xfrm>
          <a:prstGeom prst="rect">
            <a:avLst/>
          </a:prstGeom>
        </p:spPr>
      </p:pic>
      <p:pic>
        <p:nvPicPr>
          <p:cNvPr id="16" name="Picture 15" descr="Icon&#10;&#10;Description automatically generated">
            <a:extLst>
              <a:ext uri="{FF2B5EF4-FFF2-40B4-BE49-F238E27FC236}">
                <a16:creationId xmlns:a16="http://schemas.microsoft.com/office/drawing/2014/main" id="{6BAABC59-02F2-4773-8284-2AA2AE6D3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6307" y="318789"/>
            <a:ext cx="4267200" cy="3400425"/>
          </a:xfrm>
          <a:prstGeom prst="rect">
            <a:avLst/>
          </a:prstGeom>
        </p:spPr>
      </p:pic>
      <p:sp>
        <p:nvSpPr>
          <p:cNvPr id="17" name="TextBox 4">
            <a:extLst>
              <a:ext uri="{FF2B5EF4-FFF2-40B4-BE49-F238E27FC236}">
                <a16:creationId xmlns:a16="http://schemas.microsoft.com/office/drawing/2014/main" id="{974370EE-98CD-4C6B-9B27-6A3C1DFE59AB}"/>
              </a:ext>
            </a:extLst>
          </p:cNvPr>
          <p:cNvSpPr txBox="1"/>
          <p:nvPr/>
        </p:nvSpPr>
        <p:spPr>
          <a:xfrm>
            <a:off x="2962322" y="3710162"/>
            <a:ext cx="5995169" cy="1087221"/>
          </a:xfrm>
          <a:prstGeom prst="rect">
            <a:avLst/>
          </a:prstGeom>
        </p:spPr>
        <p:txBody>
          <a:bodyPr lIns="0" tIns="0" rIns="0" bIns="0" rtlCol="0" anchor="t">
            <a:spAutoFit/>
          </a:bodyPr>
          <a:lstStyle/>
          <a:p>
            <a:pPr algn="ctr">
              <a:lnSpc>
                <a:spcPts val="4409"/>
              </a:lnSpc>
            </a:pPr>
            <a:r>
              <a:rPr lang="en-US" sz="3150" dirty="0">
                <a:solidFill>
                  <a:srgbClr val="000000"/>
                </a:solidFill>
                <a:latin typeface="Montserrat" panose="00000500000000000000" pitchFamily="2" charset="0"/>
              </a:rPr>
              <a:t>Dream VC Icon ‘Rectangle Area’ No BG</a:t>
            </a:r>
          </a:p>
        </p:txBody>
      </p:sp>
      <p:sp>
        <p:nvSpPr>
          <p:cNvPr id="18" name="TextBox 4">
            <a:extLst>
              <a:ext uri="{FF2B5EF4-FFF2-40B4-BE49-F238E27FC236}">
                <a16:creationId xmlns:a16="http://schemas.microsoft.com/office/drawing/2014/main" id="{1645E82F-B51F-4455-8627-03315CF738BF}"/>
              </a:ext>
            </a:extLst>
          </p:cNvPr>
          <p:cNvSpPr txBox="1"/>
          <p:nvPr/>
        </p:nvSpPr>
        <p:spPr>
          <a:xfrm>
            <a:off x="8978827" y="3719214"/>
            <a:ext cx="5995169" cy="1087221"/>
          </a:xfrm>
          <a:prstGeom prst="rect">
            <a:avLst/>
          </a:prstGeom>
        </p:spPr>
        <p:txBody>
          <a:bodyPr lIns="0" tIns="0" rIns="0" bIns="0" rtlCol="0" anchor="t">
            <a:spAutoFit/>
          </a:bodyPr>
          <a:lstStyle/>
          <a:p>
            <a:pPr algn="ctr">
              <a:lnSpc>
                <a:spcPts val="4409"/>
              </a:lnSpc>
            </a:pPr>
            <a:r>
              <a:rPr lang="en-US" sz="3150" dirty="0">
                <a:solidFill>
                  <a:srgbClr val="000000"/>
                </a:solidFill>
                <a:latin typeface="Montserrat" panose="00000500000000000000" pitchFamily="2" charset="0"/>
              </a:rPr>
              <a:t>Dream VC Icon ‘Square Area’ No BG</a:t>
            </a:r>
          </a:p>
        </p:txBody>
      </p:sp>
      <p:pic>
        <p:nvPicPr>
          <p:cNvPr id="20" name="Picture 19" descr="Icon&#10;&#10;Description automatically generated">
            <a:extLst>
              <a:ext uri="{FF2B5EF4-FFF2-40B4-BE49-F238E27FC236}">
                <a16:creationId xmlns:a16="http://schemas.microsoft.com/office/drawing/2014/main" id="{04749F31-E77F-40D7-B80A-8EF6F1404A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3559" y="5143500"/>
            <a:ext cx="3400425" cy="3390900"/>
          </a:xfrm>
          <a:prstGeom prst="rect">
            <a:avLst/>
          </a:prstGeom>
        </p:spPr>
      </p:pic>
      <p:pic>
        <p:nvPicPr>
          <p:cNvPr id="24" name="Picture 23" descr="Icon&#10;&#10;Description automatically generated">
            <a:extLst>
              <a:ext uri="{FF2B5EF4-FFF2-40B4-BE49-F238E27FC236}">
                <a16:creationId xmlns:a16="http://schemas.microsoft.com/office/drawing/2014/main" id="{3D70FAB3-98A4-400D-BA8B-10C91F67A8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1800" y="5143500"/>
            <a:ext cx="3400425" cy="3390900"/>
          </a:xfrm>
          <a:prstGeom prst="rect">
            <a:avLst/>
          </a:prstGeom>
        </p:spPr>
      </p:pic>
      <p:sp>
        <p:nvSpPr>
          <p:cNvPr id="25" name="TextBox 4">
            <a:extLst>
              <a:ext uri="{FF2B5EF4-FFF2-40B4-BE49-F238E27FC236}">
                <a16:creationId xmlns:a16="http://schemas.microsoft.com/office/drawing/2014/main" id="{B18AC54C-04E2-4BDB-8268-B0D34E5D774D}"/>
              </a:ext>
            </a:extLst>
          </p:cNvPr>
          <p:cNvSpPr txBox="1"/>
          <p:nvPr/>
        </p:nvSpPr>
        <p:spPr>
          <a:xfrm>
            <a:off x="3096188" y="8880517"/>
            <a:ext cx="5995169" cy="1087221"/>
          </a:xfrm>
          <a:prstGeom prst="rect">
            <a:avLst/>
          </a:prstGeom>
        </p:spPr>
        <p:txBody>
          <a:bodyPr lIns="0" tIns="0" rIns="0" bIns="0" rtlCol="0" anchor="t">
            <a:spAutoFit/>
          </a:bodyPr>
          <a:lstStyle/>
          <a:p>
            <a:pPr algn="ctr">
              <a:lnSpc>
                <a:spcPts val="4409"/>
              </a:lnSpc>
            </a:pPr>
            <a:r>
              <a:rPr lang="en-US" sz="3150" dirty="0">
                <a:solidFill>
                  <a:srgbClr val="000000"/>
                </a:solidFill>
                <a:latin typeface="Montserrat" panose="00000500000000000000" pitchFamily="2" charset="0"/>
              </a:rPr>
              <a:t>Dream VC Icon </a:t>
            </a:r>
            <a:r>
              <a:rPr lang="en-US" sz="3150" dirty="0" err="1">
                <a:solidFill>
                  <a:srgbClr val="000000"/>
                </a:solidFill>
                <a:latin typeface="Montserrat" panose="00000500000000000000" pitchFamily="2" charset="0"/>
              </a:rPr>
              <a:t>WebP</a:t>
            </a:r>
            <a:r>
              <a:rPr lang="en-US" sz="3150" dirty="0">
                <a:solidFill>
                  <a:srgbClr val="000000"/>
                </a:solidFill>
                <a:latin typeface="Montserrat" panose="00000500000000000000" pitchFamily="2" charset="0"/>
              </a:rPr>
              <a:t> Greyscale</a:t>
            </a:r>
          </a:p>
        </p:txBody>
      </p:sp>
      <p:sp>
        <p:nvSpPr>
          <p:cNvPr id="26" name="TextBox 4">
            <a:extLst>
              <a:ext uri="{FF2B5EF4-FFF2-40B4-BE49-F238E27FC236}">
                <a16:creationId xmlns:a16="http://schemas.microsoft.com/office/drawing/2014/main" id="{235B26CC-0C4B-45F6-9503-EF74064295D2}"/>
              </a:ext>
            </a:extLst>
          </p:cNvPr>
          <p:cNvSpPr txBox="1"/>
          <p:nvPr/>
        </p:nvSpPr>
        <p:spPr>
          <a:xfrm>
            <a:off x="9294665" y="8947068"/>
            <a:ext cx="5995169" cy="1087221"/>
          </a:xfrm>
          <a:prstGeom prst="rect">
            <a:avLst/>
          </a:prstGeom>
        </p:spPr>
        <p:txBody>
          <a:bodyPr lIns="0" tIns="0" rIns="0" bIns="0" rtlCol="0" anchor="t">
            <a:spAutoFit/>
          </a:bodyPr>
          <a:lstStyle/>
          <a:p>
            <a:pPr algn="ctr">
              <a:lnSpc>
                <a:spcPts val="4409"/>
              </a:lnSpc>
            </a:pPr>
            <a:r>
              <a:rPr lang="en-US" sz="3150" dirty="0">
                <a:solidFill>
                  <a:srgbClr val="000000"/>
                </a:solidFill>
                <a:latin typeface="Montserrat" panose="00000500000000000000" pitchFamily="2" charset="0"/>
              </a:rPr>
              <a:t>Dream VC Icon PNG Greyscale</a:t>
            </a:r>
          </a:p>
        </p:txBody>
      </p:sp>
    </p:spTree>
    <p:extLst>
      <p:ext uri="{BB962C8B-B14F-4D97-AF65-F5344CB8AC3E}">
        <p14:creationId xmlns:p14="http://schemas.microsoft.com/office/powerpoint/2010/main" val="3387291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con&#10;&#10;Description automatically generated">
            <a:extLst>
              <a:ext uri="{FF2B5EF4-FFF2-40B4-BE49-F238E27FC236}">
                <a16:creationId xmlns:a16="http://schemas.microsoft.com/office/drawing/2014/main" id="{DE68B26E-A717-40BE-990E-BEAEEE88BF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318789"/>
            <a:ext cx="3400900" cy="3391373"/>
          </a:xfrm>
          <a:prstGeom prst="rect">
            <a:avLst/>
          </a:prstGeom>
        </p:spPr>
      </p:pic>
      <p:pic>
        <p:nvPicPr>
          <p:cNvPr id="16" name="Picture 15" descr="Icon&#10;&#10;Description automatically generated">
            <a:extLst>
              <a:ext uri="{FF2B5EF4-FFF2-40B4-BE49-F238E27FC236}">
                <a16:creationId xmlns:a16="http://schemas.microsoft.com/office/drawing/2014/main" id="{6BAABC59-02F2-4773-8284-2AA2AE6D3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6307" y="318789"/>
            <a:ext cx="4267200" cy="3400425"/>
          </a:xfrm>
          <a:prstGeom prst="rect">
            <a:avLst/>
          </a:prstGeom>
        </p:spPr>
      </p:pic>
      <p:sp>
        <p:nvSpPr>
          <p:cNvPr id="17" name="TextBox 4">
            <a:extLst>
              <a:ext uri="{FF2B5EF4-FFF2-40B4-BE49-F238E27FC236}">
                <a16:creationId xmlns:a16="http://schemas.microsoft.com/office/drawing/2014/main" id="{974370EE-98CD-4C6B-9B27-6A3C1DFE59AB}"/>
              </a:ext>
            </a:extLst>
          </p:cNvPr>
          <p:cNvSpPr txBox="1"/>
          <p:nvPr/>
        </p:nvSpPr>
        <p:spPr>
          <a:xfrm>
            <a:off x="2962322" y="3710162"/>
            <a:ext cx="5995169" cy="1087221"/>
          </a:xfrm>
          <a:prstGeom prst="rect">
            <a:avLst/>
          </a:prstGeom>
        </p:spPr>
        <p:txBody>
          <a:bodyPr lIns="0" tIns="0" rIns="0" bIns="0" rtlCol="0" anchor="t">
            <a:spAutoFit/>
          </a:bodyPr>
          <a:lstStyle/>
          <a:p>
            <a:pPr algn="ctr">
              <a:lnSpc>
                <a:spcPts val="4409"/>
              </a:lnSpc>
            </a:pPr>
            <a:r>
              <a:rPr lang="en-US" sz="3150" dirty="0">
                <a:solidFill>
                  <a:srgbClr val="000000"/>
                </a:solidFill>
                <a:latin typeface="Montserrat" panose="00000500000000000000" pitchFamily="2" charset="0"/>
              </a:rPr>
              <a:t>Dream VC Icon ‘Rectangle Area’ No BG</a:t>
            </a:r>
          </a:p>
        </p:txBody>
      </p:sp>
      <p:sp>
        <p:nvSpPr>
          <p:cNvPr id="18" name="TextBox 4">
            <a:extLst>
              <a:ext uri="{FF2B5EF4-FFF2-40B4-BE49-F238E27FC236}">
                <a16:creationId xmlns:a16="http://schemas.microsoft.com/office/drawing/2014/main" id="{1645E82F-B51F-4455-8627-03315CF738BF}"/>
              </a:ext>
            </a:extLst>
          </p:cNvPr>
          <p:cNvSpPr txBox="1"/>
          <p:nvPr/>
        </p:nvSpPr>
        <p:spPr>
          <a:xfrm>
            <a:off x="8978827" y="3719214"/>
            <a:ext cx="5995169" cy="1087221"/>
          </a:xfrm>
          <a:prstGeom prst="rect">
            <a:avLst/>
          </a:prstGeom>
        </p:spPr>
        <p:txBody>
          <a:bodyPr lIns="0" tIns="0" rIns="0" bIns="0" rtlCol="0" anchor="t">
            <a:spAutoFit/>
          </a:bodyPr>
          <a:lstStyle/>
          <a:p>
            <a:pPr algn="ctr">
              <a:lnSpc>
                <a:spcPts val="4409"/>
              </a:lnSpc>
            </a:pPr>
            <a:r>
              <a:rPr lang="en-US" sz="3150" dirty="0">
                <a:solidFill>
                  <a:srgbClr val="000000"/>
                </a:solidFill>
                <a:latin typeface="Montserrat" panose="00000500000000000000" pitchFamily="2" charset="0"/>
              </a:rPr>
              <a:t>Dream VC Icon ‘Square Area’ No BG</a:t>
            </a:r>
          </a:p>
        </p:txBody>
      </p:sp>
      <p:pic>
        <p:nvPicPr>
          <p:cNvPr id="20" name="Picture 19" descr="Icon&#10;&#10;Description automatically generated">
            <a:extLst>
              <a:ext uri="{FF2B5EF4-FFF2-40B4-BE49-F238E27FC236}">
                <a16:creationId xmlns:a16="http://schemas.microsoft.com/office/drawing/2014/main" id="{04749F31-E77F-40D7-B80A-8EF6F1404A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3559" y="5143500"/>
            <a:ext cx="3400425" cy="3390900"/>
          </a:xfrm>
          <a:prstGeom prst="rect">
            <a:avLst/>
          </a:prstGeom>
        </p:spPr>
      </p:pic>
      <p:pic>
        <p:nvPicPr>
          <p:cNvPr id="24" name="Picture 23" descr="Icon&#10;&#10;Description automatically generated">
            <a:extLst>
              <a:ext uri="{FF2B5EF4-FFF2-40B4-BE49-F238E27FC236}">
                <a16:creationId xmlns:a16="http://schemas.microsoft.com/office/drawing/2014/main" id="{3D70FAB3-98A4-400D-BA8B-10C91F67A8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1800" y="5143500"/>
            <a:ext cx="3400425" cy="3390900"/>
          </a:xfrm>
          <a:prstGeom prst="rect">
            <a:avLst/>
          </a:prstGeom>
        </p:spPr>
      </p:pic>
      <p:sp>
        <p:nvSpPr>
          <p:cNvPr id="25" name="TextBox 4">
            <a:extLst>
              <a:ext uri="{FF2B5EF4-FFF2-40B4-BE49-F238E27FC236}">
                <a16:creationId xmlns:a16="http://schemas.microsoft.com/office/drawing/2014/main" id="{B18AC54C-04E2-4BDB-8268-B0D34E5D774D}"/>
              </a:ext>
            </a:extLst>
          </p:cNvPr>
          <p:cNvSpPr txBox="1"/>
          <p:nvPr/>
        </p:nvSpPr>
        <p:spPr>
          <a:xfrm>
            <a:off x="3096188" y="8880517"/>
            <a:ext cx="5995169" cy="1087221"/>
          </a:xfrm>
          <a:prstGeom prst="rect">
            <a:avLst/>
          </a:prstGeom>
        </p:spPr>
        <p:txBody>
          <a:bodyPr lIns="0" tIns="0" rIns="0" bIns="0" rtlCol="0" anchor="t">
            <a:spAutoFit/>
          </a:bodyPr>
          <a:lstStyle/>
          <a:p>
            <a:pPr algn="ctr">
              <a:lnSpc>
                <a:spcPts val="4409"/>
              </a:lnSpc>
            </a:pPr>
            <a:r>
              <a:rPr lang="en-US" sz="3150" dirty="0">
                <a:solidFill>
                  <a:srgbClr val="000000"/>
                </a:solidFill>
                <a:latin typeface="Montserrat" panose="00000500000000000000" pitchFamily="2" charset="0"/>
              </a:rPr>
              <a:t>Dream VC Icon </a:t>
            </a:r>
            <a:r>
              <a:rPr lang="en-US" sz="3150" dirty="0" err="1">
                <a:solidFill>
                  <a:srgbClr val="000000"/>
                </a:solidFill>
                <a:latin typeface="Montserrat" panose="00000500000000000000" pitchFamily="2" charset="0"/>
              </a:rPr>
              <a:t>WebP</a:t>
            </a:r>
            <a:r>
              <a:rPr lang="en-US" sz="3150" dirty="0">
                <a:solidFill>
                  <a:srgbClr val="000000"/>
                </a:solidFill>
                <a:latin typeface="Montserrat" panose="00000500000000000000" pitchFamily="2" charset="0"/>
              </a:rPr>
              <a:t> Greyscale</a:t>
            </a:r>
          </a:p>
        </p:txBody>
      </p:sp>
      <p:sp>
        <p:nvSpPr>
          <p:cNvPr id="26" name="TextBox 4">
            <a:extLst>
              <a:ext uri="{FF2B5EF4-FFF2-40B4-BE49-F238E27FC236}">
                <a16:creationId xmlns:a16="http://schemas.microsoft.com/office/drawing/2014/main" id="{235B26CC-0C4B-45F6-9503-EF74064295D2}"/>
              </a:ext>
            </a:extLst>
          </p:cNvPr>
          <p:cNvSpPr txBox="1"/>
          <p:nvPr/>
        </p:nvSpPr>
        <p:spPr>
          <a:xfrm>
            <a:off x="9294665" y="8947068"/>
            <a:ext cx="5995169" cy="1087221"/>
          </a:xfrm>
          <a:prstGeom prst="rect">
            <a:avLst/>
          </a:prstGeom>
        </p:spPr>
        <p:txBody>
          <a:bodyPr lIns="0" tIns="0" rIns="0" bIns="0" rtlCol="0" anchor="t">
            <a:spAutoFit/>
          </a:bodyPr>
          <a:lstStyle/>
          <a:p>
            <a:pPr algn="ctr">
              <a:lnSpc>
                <a:spcPts val="4409"/>
              </a:lnSpc>
            </a:pPr>
            <a:r>
              <a:rPr lang="en-US" sz="3150" dirty="0">
                <a:solidFill>
                  <a:srgbClr val="000000"/>
                </a:solidFill>
                <a:latin typeface="Montserrat" panose="00000500000000000000" pitchFamily="2" charset="0"/>
              </a:rPr>
              <a:t>Dream VC Icon PNG Greyscale</a:t>
            </a:r>
          </a:p>
        </p:txBody>
      </p:sp>
    </p:spTree>
    <p:extLst>
      <p:ext uri="{BB962C8B-B14F-4D97-AF65-F5344CB8AC3E}">
        <p14:creationId xmlns:p14="http://schemas.microsoft.com/office/powerpoint/2010/main" val="4216070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6640AC42-2B8A-431D-8BB4-E1EA7F84808A}"/>
              </a:ext>
            </a:extLst>
          </p:cNvPr>
          <p:cNvSpPr txBox="1"/>
          <p:nvPr/>
        </p:nvSpPr>
        <p:spPr>
          <a:xfrm>
            <a:off x="5715000" y="8267700"/>
            <a:ext cx="5995169" cy="535083"/>
          </a:xfrm>
          <a:prstGeom prst="rect">
            <a:avLst/>
          </a:prstGeom>
        </p:spPr>
        <p:txBody>
          <a:bodyPr lIns="0" tIns="0" rIns="0" bIns="0" rtlCol="0" anchor="t">
            <a:spAutoFit/>
          </a:bodyPr>
          <a:lstStyle/>
          <a:p>
            <a:pPr algn="ctr">
              <a:lnSpc>
                <a:spcPts val="4409"/>
              </a:lnSpc>
            </a:pPr>
            <a:r>
              <a:rPr lang="en-US" sz="3150" dirty="0">
                <a:solidFill>
                  <a:srgbClr val="000000"/>
                </a:solidFill>
                <a:latin typeface="Montserrat" panose="00000500000000000000" pitchFamily="2" charset="0"/>
              </a:rPr>
              <a:t>Dream VC Banner</a:t>
            </a:r>
          </a:p>
        </p:txBody>
      </p:sp>
      <p:pic>
        <p:nvPicPr>
          <p:cNvPr id="8" name="Picture 7" descr="Graphical user interface, website&#10;&#10;Description automatically generated">
            <a:extLst>
              <a:ext uri="{FF2B5EF4-FFF2-40B4-BE49-F238E27FC236}">
                <a16:creationId xmlns:a16="http://schemas.microsoft.com/office/drawing/2014/main" id="{15E70C69-B2BD-40D1-B3E4-8E8107712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425" y="2305050"/>
            <a:ext cx="13011150" cy="5676900"/>
          </a:xfrm>
          <a:prstGeom prst="rect">
            <a:avLst/>
          </a:prstGeom>
        </p:spPr>
      </p:pic>
    </p:spTree>
    <p:extLst>
      <p:ext uri="{BB962C8B-B14F-4D97-AF65-F5344CB8AC3E}">
        <p14:creationId xmlns:p14="http://schemas.microsoft.com/office/powerpoint/2010/main" val="2998397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6640AC42-2B8A-431D-8BB4-E1EA7F84808A}"/>
              </a:ext>
            </a:extLst>
          </p:cNvPr>
          <p:cNvSpPr txBox="1"/>
          <p:nvPr/>
        </p:nvSpPr>
        <p:spPr>
          <a:xfrm>
            <a:off x="6096000" y="2705100"/>
            <a:ext cx="7254155" cy="1477328"/>
          </a:xfrm>
          <a:prstGeom prst="rect">
            <a:avLst/>
          </a:prstGeom>
        </p:spPr>
        <p:txBody>
          <a:bodyPr lIns="0" tIns="0" rIns="0" bIns="0" rtlCol="0" anchor="t">
            <a:spAutoFit/>
          </a:bodyPr>
          <a:lstStyle/>
          <a:p>
            <a:pPr algn="l"/>
            <a:r>
              <a:rPr lang="en-GB" sz="3200" b="1" i="0" cap="all" dirty="0">
                <a:solidFill>
                  <a:srgbClr val="7030A0"/>
                </a:solidFill>
                <a:effectLst/>
                <a:latin typeface="Montserrat" panose="00000500000000000000" pitchFamily="2" charset="0"/>
              </a:rPr>
              <a:t>SOCIAL HANDLES – Dream VC</a:t>
            </a:r>
          </a:p>
          <a:p>
            <a:pPr algn="l"/>
            <a:r>
              <a:rPr lang="en-GB" sz="3200" b="0" i="0" dirty="0">
                <a:solidFill>
                  <a:srgbClr val="4A4A4A"/>
                </a:solidFill>
                <a:effectLst/>
                <a:latin typeface="Montserrat" panose="00000500000000000000" pitchFamily="2" charset="0"/>
              </a:rPr>
              <a:t>Twitter - @</a:t>
            </a:r>
            <a:r>
              <a:rPr lang="en-GB" sz="3200" b="0" i="0" dirty="0">
                <a:solidFill>
                  <a:srgbClr val="7030A0"/>
                </a:solidFill>
                <a:effectLst/>
                <a:latin typeface="Montserrat" panose="00000500000000000000" pitchFamily="2" charset="0"/>
              </a:rPr>
              <a:t>_</a:t>
            </a:r>
            <a:r>
              <a:rPr lang="en-GB" sz="3200" dirty="0">
                <a:solidFill>
                  <a:srgbClr val="7030A0"/>
                </a:solidFill>
                <a:latin typeface="Montserrat" panose="00000500000000000000" pitchFamily="2" charset="0"/>
              </a:rPr>
              <a:t>dreamvc_</a:t>
            </a:r>
          </a:p>
          <a:p>
            <a:pPr algn="l"/>
            <a:r>
              <a:rPr lang="en-GB" sz="3200" b="0" i="0" dirty="0">
                <a:solidFill>
                  <a:srgbClr val="4A4A4A"/>
                </a:solidFill>
                <a:effectLst/>
                <a:latin typeface="Montserrat" panose="00000500000000000000" pitchFamily="2" charset="0"/>
              </a:rPr>
              <a:t>LinkedIn – @</a:t>
            </a:r>
            <a:r>
              <a:rPr lang="en-GB" sz="3200" b="0" i="0" u="none" strike="noStrike" dirty="0">
                <a:solidFill>
                  <a:srgbClr val="7030A0"/>
                </a:solidFill>
                <a:effectLst/>
                <a:latin typeface="Montserrat" panose="00000500000000000000" pitchFamily="2" charset="0"/>
                <a:hlinkClick r:id="rId2">
                  <a:extLst>
                    <a:ext uri="{A12FA001-AC4F-418D-AE19-62706E023703}">
                      <ahyp:hlinkClr xmlns:ahyp="http://schemas.microsoft.com/office/drawing/2018/hyperlinkcolor" val="tx"/>
                    </a:ext>
                  </a:extLst>
                </a:hlinkClick>
              </a:rPr>
              <a:t>Dream-VC</a:t>
            </a:r>
            <a:endParaRPr lang="en-GB" sz="3200" b="0" i="0" u="none" strike="noStrike" dirty="0">
              <a:solidFill>
                <a:srgbClr val="7030A0"/>
              </a:solidFill>
              <a:effectLst/>
              <a:latin typeface="Montserrat" panose="00000500000000000000" pitchFamily="2" charset="0"/>
            </a:endParaRPr>
          </a:p>
        </p:txBody>
      </p:sp>
      <p:sp>
        <p:nvSpPr>
          <p:cNvPr id="4" name="TextBox 4">
            <a:extLst>
              <a:ext uri="{FF2B5EF4-FFF2-40B4-BE49-F238E27FC236}">
                <a16:creationId xmlns:a16="http://schemas.microsoft.com/office/drawing/2014/main" id="{EE94EB27-EE7E-4A87-A038-867EC4EDE7B6}"/>
              </a:ext>
            </a:extLst>
          </p:cNvPr>
          <p:cNvSpPr txBox="1"/>
          <p:nvPr/>
        </p:nvSpPr>
        <p:spPr>
          <a:xfrm>
            <a:off x="6096000" y="4533900"/>
            <a:ext cx="7254155" cy="1477328"/>
          </a:xfrm>
          <a:prstGeom prst="rect">
            <a:avLst/>
          </a:prstGeom>
        </p:spPr>
        <p:txBody>
          <a:bodyPr lIns="0" tIns="0" rIns="0" bIns="0" rtlCol="0" anchor="t">
            <a:spAutoFit/>
          </a:bodyPr>
          <a:lstStyle/>
          <a:p>
            <a:pPr algn="l"/>
            <a:r>
              <a:rPr lang="en-GB" sz="3200" b="1" i="0" cap="all" dirty="0">
                <a:solidFill>
                  <a:srgbClr val="7030A0"/>
                </a:solidFill>
                <a:effectLst/>
                <a:latin typeface="Montserrat" panose="00000500000000000000" pitchFamily="2" charset="0"/>
              </a:rPr>
              <a:t>SOCIAL HANDLES – CINDY AI</a:t>
            </a:r>
          </a:p>
          <a:p>
            <a:pPr algn="l"/>
            <a:r>
              <a:rPr lang="en-GB" sz="3200" b="0" i="0" dirty="0">
                <a:solidFill>
                  <a:srgbClr val="4A4A4A"/>
                </a:solidFill>
                <a:effectLst/>
                <a:latin typeface="Montserrat" panose="00000500000000000000" pitchFamily="2" charset="0"/>
              </a:rPr>
              <a:t>Twitter - @</a:t>
            </a:r>
            <a:r>
              <a:rPr lang="en-GB" sz="3200" b="0" i="0" dirty="0">
                <a:solidFill>
                  <a:srgbClr val="7030A0"/>
                </a:solidFill>
                <a:effectLst/>
                <a:latin typeface="Montserrat" panose="00000500000000000000" pitchFamily="2" charset="0"/>
              </a:rPr>
              <a:t>Aimnotsydney</a:t>
            </a:r>
          </a:p>
          <a:p>
            <a:pPr algn="l"/>
            <a:r>
              <a:rPr lang="en-GB" sz="3200" b="0" i="0" dirty="0">
                <a:solidFill>
                  <a:srgbClr val="4A4A4A"/>
                </a:solidFill>
                <a:effectLst/>
                <a:latin typeface="Montserrat" panose="00000500000000000000" pitchFamily="2" charset="0"/>
              </a:rPr>
              <a:t>LinkedIn – @</a:t>
            </a:r>
            <a:r>
              <a:rPr lang="en-GB" sz="3200" b="0" i="0" u="none" strike="noStrike" dirty="0">
                <a:solidFill>
                  <a:srgbClr val="7030A0"/>
                </a:solidFill>
                <a:effectLst/>
                <a:latin typeface="Montserrat" panose="00000500000000000000" pitchFamily="2" charset="0"/>
              </a:rPr>
              <a:t>CindyAi</a:t>
            </a:r>
          </a:p>
        </p:txBody>
      </p:sp>
      <p:sp>
        <p:nvSpPr>
          <p:cNvPr id="5" name="TextBox 4">
            <a:extLst>
              <a:ext uri="{FF2B5EF4-FFF2-40B4-BE49-F238E27FC236}">
                <a16:creationId xmlns:a16="http://schemas.microsoft.com/office/drawing/2014/main" id="{36C1A472-F107-4D4C-BB68-A891D88C5EFE}"/>
              </a:ext>
            </a:extLst>
          </p:cNvPr>
          <p:cNvSpPr txBox="1"/>
          <p:nvPr/>
        </p:nvSpPr>
        <p:spPr>
          <a:xfrm>
            <a:off x="6096000" y="6362700"/>
            <a:ext cx="7254155" cy="1477328"/>
          </a:xfrm>
          <a:prstGeom prst="rect">
            <a:avLst/>
          </a:prstGeom>
        </p:spPr>
        <p:txBody>
          <a:bodyPr lIns="0" tIns="0" rIns="0" bIns="0" rtlCol="0" anchor="t">
            <a:spAutoFit/>
          </a:bodyPr>
          <a:lstStyle/>
          <a:p>
            <a:pPr algn="l"/>
            <a:r>
              <a:rPr lang="en-GB" sz="3200" b="1" i="0" cap="all" dirty="0">
                <a:solidFill>
                  <a:srgbClr val="7030A0"/>
                </a:solidFill>
                <a:effectLst/>
                <a:latin typeface="Montserrat" panose="00000500000000000000" pitchFamily="2" charset="0"/>
              </a:rPr>
              <a:t>SOCIAL HANDLES – Dream VC</a:t>
            </a:r>
          </a:p>
          <a:p>
            <a:pPr algn="l"/>
            <a:r>
              <a:rPr lang="en-GB" sz="3200" b="0" i="0" dirty="0">
                <a:solidFill>
                  <a:srgbClr val="4A4A4A"/>
                </a:solidFill>
                <a:effectLst/>
                <a:latin typeface="Montserrat" panose="00000500000000000000" pitchFamily="2" charset="0"/>
              </a:rPr>
              <a:t>Twitter - @</a:t>
            </a:r>
            <a:r>
              <a:rPr lang="en-GB" sz="3200" dirty="0">
                <a:solidFill>
                  <a:srgbClr val="7030A0"/>
                </a:solidFill>
                <a:latin typeface="Montserrat" panose="00000500000000000000" pitchFamily="2" charset="0"/>
              </a:rPr>
              <a:t>MarkKleyner</a:t>
            </a:r>
          </a:p>
          <a:p>
            <a:pPr algn="l"/>
            <a:r>
              <a:rPr lang="en-GB" sz="3200" b="0" i="0" dirty="0">
                <a:solidFill>
                  <a:srgbClr val="4A4A4A"/>
                </a:solidFill>
                <a:effectLst/>
                <a:latin typeface="Montserrat" panose="00000500000000000000" pitchFamily="2" charset="0"/>
              </a:rPr>
              <a:t>LinkedIn – @</a:t>
            </a:r>
            <a:r>
              <a:rPr lang="en-GB" sz="3200" b="0" i="0" u="none" strike="noStrike" dirty="0">
                <a:solidFill>
                  <a:srgbClr val="7030A0"/>
                </a:solidFill>
                <a:effectLst/>
                <a:latin typeface="Montserrat" panose="00000500000000000000" pitchFamily="2" charset="0"/>
              </a:rPr>
              <a:t>MarkKleyner</a:t>
            </a:r>
          </a:p>
        </p:txBody>
      </p:sp>
    </p:spTree>
    <p:extLst>
      <p:ext uri="{BB962C8B-B14F-4D97-AF65-F5344CB8AC3E}">
        <p14:creationId xmlns:p14="http://schemas.microsoft.com/office/powerpoint/2010/main" val="484075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6634342" cy="4428423"/>
          </a:xfrm>
          <a:prstGeom prst="rect">
            <a:avLst/>
          </a:prstGeom>
        </p:spPr>
      </p:pic>
      <p:pic>
        <p:nvPicPr>
          <p:cNvPr id="3" name="Picture 3"/>
          <p:cNvPicPr>
            <a:picLocks noChangeAspect="1"/>
          </p:cNvPicPr>
          <p:nvPr/>
        </p:nvPicPr>
        <p:blipFill>
          <a:blip r:embed="rId3"/>
          <a:srcRect/>
          <a:stretch>
            <a:fillRect/>
          </a:stretch>
        </p:blipFill>
        <p:spPr>
          <a:xfrm>
            <a:off x="6634342" y="0"/>
            <a:ext cx="4428423" cy="4428423"/>
          </a:xfrm>
          <a:prstGeom prst="rect">
            <a:avLst/>
          </a:prstGeom>
        </p:spPr>
      </p:pic>
      <p:pic>
        <p:nvPicPr>
          <p:cNvPr id="4" name="Picture 4"/>
          <p:cNvPicPr>
            <a:picLocks noChangeAspect="1"/>
          </p:cNvPicPr>
          <p:nvPr/>
        </p:nvPicPr>
        <p:blipFill>
          <a:blip r:embed="rId4"/>
          <a:srcRect l="58872" t="29147"/>
          <a:stretch>
            <a:fillRect/>
          </a:stretch>
        </p:blipFill>
        <p:spPr>
          <a:xfrm>
            <a:off x="8920874" y="4996235"/>
            <a:ext cx="3708637" cy="4262065"/>
          </a:xfrm>
          <a:prstGeom prst="rect">
            <a:avLst/>
          </a:prstGeom>
        </p:spPr>
      </p:pic>
      <p:pic>
        <p:nvPicPr>
          <p:cNvPr id="5" name="Picture 5"/>
          <p:cNvPicPr>
            <a:picLocks noChangeAspect="1"/>
          </p:cNvPicPr>
          <p:nvPr/>
        </p:nvPicPr>
        <p:blipFill>
          <a:blip r:embed="rId5"/>
          <a:srcRect/>
          <a:stretch>
            <a:fillRect/>
          </a:stretch>
        </p:blipFill>
        <p:spPr>
          <a:xfrm>
            <a:off x="0" y="5143500"/>
            <a:ext cx="6389105" cy="4262065"/>
          </a:xfrm>
          <a:prstGeom prst="rect">
            <a:avLst/>
          </a:prstGeom>
        </p:spPr>
      </p:pic>
      <p:pic>
        <p:nvPicPr>
          <p:cNvPr id="6" name="Picture 6"/>
          <p:cNvPicPr>
            <a:picLocks noChangeAspect="1"/>
          </p:cNvPicPr>
          <p:nvPr/>
        </p:nvPicPr>
        <p:blipFill>
          <a:blip r:embed="rId6"/>
          <a:srcRect t="14043" r="34228"/>
          <a:stretch>
            <a:fillRect/>
          </a:stretch>
        </p:blipFill>
        <p:spPr>
          <a:xfrm>
            <a:off x="15161280" y="3716607"/>
            <a:ext cx="3177317" cy="6224715"/>
          </a:xfrm>
          <a:prstGeom prst="rect">
            <a:avLst/>
          </a:prstGeom>
        </p:spPr>
      </p:pic>
      <p:pic>
        <p:nvPicPr>
          <p:cNvPr id="7" name="Picture 7"/>
          <p:cNvPicPr>
            <a:picLocks noChangeAspect="1"/>
          </p:cNvPicPr>
          <p:nvPr/>
        </p:nvPicPr>
        <p:blipFill>
          <a:blip r:embed="rId7"/>
          <a:srcRect l="26428" t="10942" r="9764"/>
          <a:stretch>
            <a:fillRect/>
          </a:stretch>
        </p:blipFill>
        <p:spPr>
          <a:xfrm>
            <a:off x="10656616" y="0"/>
            <a:ext cx="4756285" cy="4428423"/>
          </a:xfrm>
          <a:prstGeom prst="rect">
            <a:avLst/>
          </a:prstGeom>
        </p:spPr>
      </p:pic>
      <p:sp>
        <p:nvSpPr>
          <p:cNvPr id="9" name="TextBox 4">
            <a:extLst>
              <a:ext uri="{FF2B5EF4-FFF2-40B4-BE49-F238E27FC236}">
                <a16:creationId xmlns:a16="http://schemas.microsoft.com/office/drawing/2014/main" id="{6640AC42-2B8A-431D-8BB4-E1EA7F84808A}"/>
              </a:ext>
            </a:extLst>
          </p:cNvPr>
          <p:cNvSpPr txBox="1"/>
          <p:nvPr/>
        </p:nvSpPr>
        <p:spPr>
          <a:xfrm>
            <a:off x="6146415" y="9783921"/>
            <a:ext cx="5995169" cy="535083"/>
          </a:xfrm>
          <a:prstGeom prst="rect">
            <a:avLst/>
          </a:prstGeom>
        </p:spPr>
        <p:txBody>
          <a:bodyPr lIns="0" tIns="0" rIns="0" bIns="0" rtlCol="0" anchor="t">
            <a:spAutoFit/>
          </a:bodyPr>
          <a:lstStyle/>
          <a:p>
            <a:pPr algn="ctr">
              <a:lnSpc>
                <a:spcPts val="4409"/>
              </a:lnSpc>
            </a:pPr>
            <a:r>
              <a:rPr lang="en-US" sz="3150" dirty="0">
                <a:solidFill>
                  <a:srgbClr val="000000"/>
                </a:solidFill>
                <a:latin typeface="Montserrat" panose="00000500000000000000" pitchFamily="2" charset="0"/>
              </a:rPr>
              <a:t>Mark Kleyner Pictures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28700" y="664944"/>
            <a:ext cx="4140796" cy="4140796"/>
          </a:xfrm>
          <a:prstGeom prst="rect">
            <a:avLst/>
          </a:prstGeom>
        </p:spPr>
      </p:pic>
      <p:pic>
        <p:nvPicPr>
          <p:cNvPr id="3" name="Picture 3"/>
          <p:cNvPicPr>
            <a:picLocks noChangeAspect="1"/>
          </p:cNvPicPr>
          <p:nvPr/>
        </p:nvPicPr>
        <p:blipFill>
          <a:blip r:embed="rId3"/>
          <a:srcRect/>
          <a:stretch>
            <a:fillRect/>
          </a:stretch>
        </p:blipFill>
        <p:spPr>
          <a:xfrm>
            <a:off x="9144000" y="234686"/>
            <a:ext cx="3809532" cy="4140796"/>
          </a:xfrm>
          <a:prstGeom prst="rect">
            <a:avLst/>
          </a:prstGeom>
        </p:spPr>
      </p:pic>
      <p:sp>
        <p:nvSpPr>
          <p:cNvPr id="5" name="TextBox 4">
            <a:extLst>
              <a:ext uri="{FF2B5EF4-FFF2-40B4-BE49-F238E27FC236}">
                <a16:creationId xmlns:a16="http://schemas.microsoft.com/office/drawing/2014/main" id="{183EA8BD-5969-45E7-A2A6-61E77BA08BBF}"/>
              </a:ext>
            </a:extLst>
          </p:cNvPr>
          <p:cNvSpPr txBox="1"/>
          <p:nvPr/>
        </p:nvSpPr>
        <p:spPr>
          <a:xfrm>
            <a:off x="6146415" y="9783921"/>
            <a:ext cx="5995169" cy="535083"/>
          </a:xfrm>
          <a:prstGeom prst="rect">
            <a:avLst/>
          </a:prstGeom>
        </p:spPr>
        <p:txBody>
          <a:bodyPr lIns="0" tIns="0" rIns="0" bIns="0" rtlCol="0" anchor="t">
            <a:spAutoFit/>
          </a:bodyPr>
          <a:lstStyle>
            <a:defPPr>
              <a:defRPr lang="en-US"/>
            </a:defPPr>
            <a:lvl1pPr algn="ctr">
              <a:lnSpc>
                <a:spcPts val="4409"/>
              </a:lnSpc>
              <a:defRPr sz="3150">
                <a:solidFill>
                  <a:srgbClr val="000000"/>
                </a:solidFill>
                <a:latin typeface="Montserrat" panose="00000500000000000000" pitchFamily="2" charset="0"/>
              </a:defRPr>
            </a:lvl1pPr>
          </a:lstStyle>
          <a:p>
            <a:r>
              <a:rPr lang="en-US" dirty="0"/>
              <a:t>Cindy </a:t>
            </a:r>
            <a:r>
              <a:rPr lang="en-US"/>
              <a:t>Ai Pictures</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6146416" y="9096375"/>
            <a:ext cx="5995169" cy="535083"/>
          </a:xfrm>
          <a:prstGeom prst="rect">
            <a:avLst/>
          </a:prstGeom>
        </p:spPr>
        <p:txBody>
          <a:bodyPr lIns="0" tIns="0" rIns="0" bIns="0" rtlCol="0" anchor="t">
            <a:spAutoFit/>
          </a:bodyPr>
          <a:lstStyle/>
          <a:p>
            <a:pPr algn="ctr">
              <a:lnSpc>
                <a:spcPts val="4409"/>
              </a:lnSpc>
            </a:pPr>
            <a:r>
              <a:rPr lang="en-US" sz="3150">
                <a:solidFill>
                  <a:srgbClr val="000000"/>
                </a:solidFill>
                <a:latin typeface="Cooper Hewitt"/>
              </a:rPr>
              <a:t>Mark and Cindy Pictures</a:t>
            </a:r>
            <a:endParaRPr lang="en-US" sz="3150" dirty="0">
              <a:solidFill>
                <a:srgbClr val="000000"/>
              </a:solidFill>
              <a:latin typeface="Cooper Hewitt"/>
            </a:endParaRPr>
          </a:p>
        </p:txBody>
      </p:sp>
      <p:pic>
        <p:nvPicPr>
          <p:cNvPr id="6" name="Picture 5">
            <a:extLst>
              <a:ext uri="{FF2B5EF4-FFF2-40B4-BE49-F238E27FC236}">
                <a16:creationId xmlns:a16="http://schemas.microsoft.com/office/drawing/2014/main" id="{A732C99E-73A7-4A46-99E8-E94658F6C3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2096" y="571500"/>
            <a:ext cx="13703808" cy="9144000"/>
          </a:xfrm>
          <a:prstGeom prst="rect">
            <a:avLst/>
          </a:prstGeom>
        </p:spPr>
      </p:pic>
      <p:sp>
        <p:nvSpPr>
          <p:cNvPr id="19" name="TextBox 4">
            <a:extLst>
              <a:ext uri="{FF2B5EF4-FFF2-40B4-BE49-F238E27FC236}">
                <a16:creationId xmlns:a16="http://schemas.microsoft.com/office/drawing/2014/main" id="{4F119265-2BC4-417F-BD7D-24F5436D27B3}"/>
              </a:ext>
            </a:extLst>
          </p:cNvPr>
          <p:cNvSpPr txBox="1"/>
          <p:nvPr/>
        </p:nvSpPr>
        <p:spPr>
          <a:xfrm>
            <a:off x="6146415" y="9783921"/>
            <a:ext cx="5995169" cy="535083"/>
          </a:xfrm>
          <a:prstGeom prst="rect">
            <a:avLst/>
          </a:prstGeom>
        </p:spPr>
        <p:txBody>
          <a:bodyPr lIns="0" tIns="0" rIns="0" bIns="0" rtlCol="0" anchor="t">
            <a:spAutoFit/>
          </a:bodyPr>
          <a:lstStyle>
            <a:defPPr>
              <a:defRPr lang="en-US"/>
            </a:defPPr>
            <a:lvl1pPr algn="ctr">
              <a:lnSpc>
                <a:spcPts val="4409"/>
              </a:lnSpc>
              <a:defRPr sz="3150">
                <a:solidFill>
                  <a:srgbClr val="000000"/>
                </a:solidFill>
                <a:latin typeface="Montserrat" panose="00000500000000000000" pitchFamily="2" charset="0"/>
              </a:defRPr>
            </a:lvl1pPr>
          </a:lstStyle>
          <a:p>
            <a:r>
              <a:rPr lang="en-US" dirty="0"/>
              <a:t>Mark and Cindy Pictures</a:t>
            </a:r>
          </a:p>
        </p:txBody>
      </p:sp>
    </p:spTree>
    <p:extLst>
      <p:ext uri="{BB962C8B-B14F-4D97-AF65-F5344CB8AC3E}">
        <p14:creationId xmlns:p14="http://schemas.microsoft.com/office/powerpoint/2010/main" val="3853825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6146415" y="9783921"/>
            <a:ext cx="5995169" cy="535083"/>
          </a:xfrm>
          <a:prstGeom prst="rect">
            <a:avLst/>
          </a:prstGeom>
        </p:spPr>
        <p:txBody>
          <a:bodyPr lIns="0" tIns="0" rIns="0" bIns="0" rtlCol="0" anchor="t">
            <a:spAutoFit/>
          </a:bodyPr>
          <a:lstStyle/>
          <a:p>
            <a:pPr algn="ctr">
              <a:lnSpc>
                <a:spcPts val="4409"/>
              </a:lnSpc>
            </a:pPr>
            <a:r>
              <a:rPr lang="en-US" sz="3150" dirty="0">
                <a:solidFill>
                  <a:srgbClr val="000000"/>
                </a:solidFill>
                <a:latin typeface="Montserrat" panose="00000500000000000000" pitchFamily="2" charset="0"/>
              </a:rPr>
              <a:t>Mark and Cindy Pictures</a:t>
            </a:r>
          </a:p>
        </p:txBody>
      </p:sp>
      <p:pic>
        <p:nvPicPr>
          <p:cNvPr id="7" name="Picture 6">
            <a:extLst>
              <a:ext uri="{FF2B5EF4-FFF2-40B4-BE49-F238E27FC236}">
                <a16:creationId xmlns:a16="http://schemas.microsoft.com/office/drawing/2014/main" id="{65BF7EBA-9B83-40BA-9A1C-A2B15BD94D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2095" y="571500"/>
            <a:ext cx="13703808" cy="9144000"/>
          </a:xfrm>
          <a:prstGeom prst="rect">
            <a:avLst/>
          </a:prstGeom>
        </p:spPr>
      </p:pic>
    </p:spTree>
    <p:extLst>
      <p:ext uri="{BB962C8B-B14F-4D97-AF65-F5344CB8AC3E}">
        <p14:creationId xmlns:p14="http://schemas.microsoft.com/office/powerpoint/2010/main" val="22325996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362</TotalTime>
  <Words>818</Words>
  <Application>Microsoft Office PowerPoint</Application>
  <PresentationFormat>Custom</PresentationFormat>
  <Paragraphs>43</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Cooper Hewitt</vt:lpstr>
      <vt:lpstr>Calibri</vt:lpstr>
      <vt:lpstr>Montserrat</vt:lpstr>
      <vt:lpstr>Office Theme</vt:lpstr>
      <vt:lpstr>Dream VC Brand Guidelines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Legal Disclaimer on Dream VC Trademarks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Images for Press Kit</dc:title>
  <cp:lastModifiedBy>KLEYNER Mark</cp:lastModifiedBy>
  <cp:revision>8</cp:revision>
  <dcterms:created xsi:type="dcterms:W3CDTF">2006-08-16T00:00:00Z</dcterms:created>
  <dcterms:modified xsi:type="dcterms:W3CDTF">2022-02-18T17:11:53Z</dcterms:modified>
  <dc:identifier>DAEsQbNHX-M</dc:identifier>
</cp:coreProperties>
</file>